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84" r:id="rId5"/>
    <p:sldId id="297" r:id="rId6"/>
    <p:sldId id="277" r:id="rId7"/>
    <p:sldId id="290" r:id="rId8"/>
    <p:sldId id="301" r:id="rId9"/>
    <p:sldId id="300" r:id="rId10"/>
    <p:sldId id="291" r:id="rId11"/>
    <p:sldId id="293" r:id="rId12"/>
    <p:sldId id="295" r:id="rId13"/>
  </p:sldIdLst>
  <p:sldSz cx="9144000" cy="6858000" type="screen4x3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9633" autoAdjust="0"/>
  </p:normalViewPr>
  <p:slideViewPr>
    <p:cSldViewPr>
      <p:cViewPr>
        <p:scale>
          <a:sx n="110" d="100"/>
          <a:sy n="110" d="100"/>
        </p:scale>
        <p:origin x="-7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7426A2-F10E-4BA3-9579-C2FF317B0D8E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96E07-D901-4EBD-8528-D16B792269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09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96E07-D901-4EBD-8528-D16B792269D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551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96E07-D901-4EBD-8528-D16B792269D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051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96E07-D901-4EBD-8528-D16B792269D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5516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96E07-D901-4EBD-8528-D16B792269D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551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157A-42AC-4BB4-A841-26C9554D8341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75DE2-1C93-4A40-8EEF-68C8EA9142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157A-42AC-4BB4-A841-26C9554D8341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75DE2-1C93-4A40-8EEF-68C8EA914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157A-42AC-4BB4-A841-26C9554D8341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75DE2-1C93-4A40-8EEF-68C8EA914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157A-42AC-4BB4-A841-26C9554D8341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75DE2-1C93-4A40-8EEF-68C8EA9142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157A-42AC-4BB4-A841-26C9554D8341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75DE2-1C93-4A40-8EEF-68C8EA914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157A-42AC-4BB4-A841-26C9554D8341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75DE2-1C93-4A40-8EEF-68C8EA9142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157A-42AC-4BB4-A841-26C9554D8341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75DE2-1C93-4A40-8EEF-68C8EA9142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157A-42AC-4BB4-A841-26C9554D8341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75DE2-1C93-4A40-8EEF-68C8EA914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157A-42AC-4BB4-A841-26C9554D8341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75DE2-1C93-4A40-8EEF-68C8EA914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157A-42AC-4BB4-A841-26C9554D8341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75DE2-1C93-4A40-8EEF-68C8EA914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157A-42AC-4BB4-A841-26C9554D8341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75DE2-1C93-4A40-8EEF-68C8EA9142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CC3157A-42AC-4BB4-A841-26C9554D8341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AE75DE2-1C93-4A40-8EEF-68C8EA914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764704"/>
            <a:ext cx="7272808" cy="5400600"/>
          </a:xfrm>
        </p:spPr>
        <p:txBody>
          <a:bodyPr>
            <a:noAutofit/>
          </a:bodyPr>
          <a:lstStyle/>
          <a:p>
            <a:pPr algn="ctr"/>
            <a:endParaRPr lang="ru-RU" sz="3400" b="1" dirty="0">
              <a:solidFill>
                <a:srgbClr val="212745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«Об организации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приема </a:t>
            </a: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 первые классы </a:t>
            </a: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 2025/2026 учебный год»</a:t>
            </a:r>
          </a:p>
          <a:p>
            <a:pPr algn="ctr"/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лавный специалист </a:t>
            </a:r>
          </a:p>
          <a:p>
            <a:pPr algn="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Шурыгина Наталья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иколаевна</a:t>
            </a:r>
          </a:p>
        </p:txBody>
      </p:sp>
    </p:spTree>
    <p:extLst>
      <p:ext uri="{BB962C8B-B14F-4D97-AF65-F5344CB8AC3E}">
        <p14:creationId xmlns:p14="http://schemas.microsoft.com/office/powerpoint/2010/main" val="43295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836712"/>
            <a:ext cx="4464496" cy="711543"/>
          </a:xfrm>
        </p:spPr>
        <p:txBody>
          <a:bodyPr/>
          <a:lstStyle/>
          <a:p>
            <a:pPr marL="0" indent="0" algn="ctr">
              <a:spcAft>
                <a:spcPts val="0"/>
              </a:spcAft>
              <a:buNone/>
            </a:pPr>
            <a:r>
              <a:rPr lang="ru-RU" sz="2400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Способы подачи заявлений: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1772816"/>
            <a:ext cx="7776864" cy="3312368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В электронной форме посредством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ЕПГУ.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В электронном виде через Портал образовательных услуг Алтайского края.</a:t>
            </a:r>
          </a:p>
          <a:p>
            <a:pPr marL="45720" indent="0"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3.При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личном обращении родителей (законных представителей)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школу (</a:t>
            </a:r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графиком работы </a:t>
            </a:r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Через операторов почтовой связи (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заказным письмом с уведомлением </a:t>
            </a:r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вручении)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7273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7344816" cy="1143000"/>
          </a:xfrm>
        </p:spPr>
        <p:txBody>
          <a:bodyPr/>
          <a:lstStyle/>
          <a:p>
            <a:pPr marL="0" indent="0" algn="ctr">
              <a:spcAft>
                <a:spcPts val="0"/>
              </a:spcAft>
              <a:buNone/>
            </a:pPr>
            <a:r>
              <a:rPr lang="ru-RU" sz="2400" dirty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Для приема родители 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предоставляют </a:t>
            </a:r>
            <a:br>
              <a:rPr lang="ru-RU" sz="2400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следующие 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документы: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2060848"/>
            <a:ext cx="7776864" cy="3240360"/>
          </a:xfrm>
        </p:spPr>
        <p:txBody>
          <a:bodyPr>
            <a:normAutofit/>
          </a:bodyPr>
          <a:lstStyle/>
          <a:p>
            <a:pPr marL="365760" lvl="1" indent="0"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копию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документа, удостоверяющего личность родителя (законного представителя);</a:t>
            </a:r>
          </a:p>
          <a:p>
            <a:pPr marL="365760" lvl="1" indent="0"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копию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свидетельства о рождении ребенка или документа, подтверждающего родство заявителя;</a:t>
            </a:r>
          </a:p>
          <a:p>
            <a:pPr marL="365760" lvl="1" indent="0"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свидетельство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регистрации по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месту пребывания (проживания)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или справку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приеме документов для оформления регистрации по месту жительства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760" lvl="1" indent="0" algn="just">
              <a:buNone/>
            </a:pP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документ,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подтверждающий право первоочередного или внеочередного приема (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льготник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968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764704"/>
            <a:ext cx="8208912" cy="5112568"/>
          </a:xfrm>
        </p:spPr>
        <p:txBody>
          <a:bodyPr>
            <a:normAutofit fontScale="62500" lnSpcReduction="20000"/>
          </a:bodyPr>
          <a:lstStyle/>
          <a:p>
            <a:pPr marL="45720" indent="0">
              <a:buNone/>
            </a:pPr>
            <a:endParaRPr lang="ru-RU" sz="3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r>
              <a:rPr lang="ru-RU" sz="4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Для зачисления ребенка в школу, который </a:t>
            </a:r>
            <a:br>
              <a:rPr lang="ru-RU" sz="4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4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достиг возраста </a:t>
            </a:r>
            <a:r>
              <a:rPr lang="ru-RU" sz="4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4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лет </a:t>
            </a:r>
            <a:r>
              <a:rPr lang="ru-RU" sz="4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 месяцев на </a:t>
            </a:r>
            <a:r>
              <a:rPr lang="ru-RU" sz="4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момент </a:t>
            </a:r>
            <a:r>
              <a:rPr lang="ru-RU" sz="4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01.09.2025 или возраст превышает 8 лет, необходимо </a:t>
            </a:r>
            <a:r>
              <a:rPr lang="ru-RU" sz="4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разрешение комитета по </a:t>
            </a:r>
            <a:r>
              <a:rPr lang="ru-RU" sz="4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образованию.</a:t>
            </a:r>
          </a:p>
          <a:p>
            <a:pPr marL="45720" indent="0" algn="just">
              <a:buNone/>
            </a:pPr>
            <a:endParaRPr lang="ru-RU" sz="3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endParaRPr lang="ru-RU" sz="3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endParaRPr lang="ru-RU" sz="3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r>
              <a:rPr lang="ru-RU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9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29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менее 6,5 лет: копия заявления родителя на зачисление, копия свидетельства о рождении, справка о том, что у ребенка отсутствуют противопоказания для обучения в школе ранее 6,5 </a:t>
            </a:r>
            <a:r>
              <a:rPr lang="ru-RU" sz="29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лет; </a:t>
            </a:r>
          </a:p>
          <a:p>
            <a:pPr marL="45720" indent="0" algn="just">
              <a:buNone/>
            </a:pPr>
            <a:endParaRPr lang="ru-RU" sz="29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r>
              <a:rPr lang="ru-RU" sz="29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*если </a:t>
            </a:r>
            <a:r>
              <a:rPr lang="ru-RU" sz="29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более 8 лет: копия заявления родителя на зачисление, копия свидетельства о рождении, объяснительная от родителя (на имя </a:t>
            </a:r>
            <a:r>
              <a:rPr lang="ru-RU" sz="29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руководителя Школы) </a:t>
            </a:r>
            <a:r>
              <a:rPr lang="ru-RU" sz="29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причине нарушения права ребенка на получение образования. </a:t>
            </a:r>
          </a:p>
          <a:p>
            <a:pPr marL="45720" indent="0" algn="just">
              <a:buNone/>
            </a:pPr>
            <a:endParaRPr lang="ru-RU" sz="29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94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3608" y="1490464"/>
            <a:ext cx="7488832" cy="4530824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Федеральный закон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29.12.2012 №273-ФЗ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 образовании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Российской Федерации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Федеральный закон от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28.12.2024 №544-ФЗ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"О внесении изменений в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ст.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67 и 78 Федерального закона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«Об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образовании в Российской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Федерации»;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Министерства просвещения РФ от 02.09.2020 №458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 утверждении Порядка приема на обучение по образовательным программам начального общего, основного общего и среднего общего образования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»;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комитета по образованию города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Барнаула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«Об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утверждении перечня территорий, закрепленных за муниципальными бюджетными (автономными) общеобразовательными организациями города Барнаула на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2025/2026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учебный год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Федеральный закон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27.05.1998 № 76-ФЗ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статусе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военнослужащих»;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Федеральный закон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07.02.2011 № 3-ФЗ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полиции";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Федеральный закон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30.12.2012 № 283-ФЗ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социальных гарантиях сотрудникам некоторых федеральных органов исполнительной власти и внесении изменений в законодательные акты Российской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Федерации" и др.</a:t>
            </a:r>
          </a:p>
          <a:p>
            <a:pPr algn="just">
              <a:buFont typeface="Wingdings" pitchFamily="2" charset="2"/>
              <a:buChar char="Ø"/>
            </a:pP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700064" y="741075"/>
            <a:ext cx="6400800" cy="1463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dirty="0" smtClean="0"/>
              <a:t> 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11759" y="620688"/>
            <a:ext cx="62646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Нормативно-правовая основа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83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899592" y="692696"/>
            <a:ext cx="7488832" cy="403244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4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этап: </a:t>
            </a:r>
          </a:p>
          <a:p>
            <a:pPr marL="0" indent="0" algn="ctr">
              <a:buNone/>
            </a:pPr>
            <a:endParaRPr lang="ru-RU" sz="40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1 апреля 2025 года по 30 июня 2025 года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регистрация</a:t>
            </a: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льгота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76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37078" y="2060848"/>
            <a:ext cx="837389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детям военнослужащих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детям граждан, пребывавших в добровольческих формированиях, погибших (умерших) при выполнении задач в специальной военной операции либо позднее указанного периода, но вследствие увечья (ранения, травмы, контузии) или заболевания, полученных при выполнении задач в ходе проведения специальной военной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операции (п. 8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ст. 24 Федерального закона от 27.05.1998 №76-ФЗ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статусе военнослужащих»).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детям сотрудника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погибшего (умершего) при выполнении задач в специальной военной операции либо позднее указанного периода, но вследствие увечья (ранения, травмы, контузии) или заболевания, полученных при выполнении задач в ходе проведения специальной военной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операции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28.1 Федерального закона от 03.07.2016 №226-ФЗ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 войсках национальной гвардии Российской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Федерации»)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4"/>
          <p:cNvSpPr txBox="1">
            <a:spLocks/>
          </p:cNvSpPr>
          <p:nvPr/>
        </p:nvSpPr>
        <p:spPr>
          <a:xfrm>
            <a:off x="1259631" y="692696"/>
            <a:ext cx="7128792" cy="85986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Во 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внеочередном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порядке </a:t>
            </a:r>
          </a:p>
          <a:p>
            <a:pPr algn="ctr"/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предоставляются места: </a:t>
            </a: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39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75656" y="692696"/>
            <a:ext cx="6768752" cy="859867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 первоочередном порядке предоставляются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места: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0541" y="1844824"/>
            <a:ext cx="83738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детям, указанным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19 Федерального закона от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27.05.1998 №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76-ФЗ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 статусе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военнослужащих";</a:t>
            </a:r>
          </a:p>
          <a:p>
            <a:pPr marL="285750" indent="-285750" algn="just">
              <a:buFontTx/>
              <a:buChar char="-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указанным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46 Федерального закона от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07.02.2011 №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3-ФЗ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полиции";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детям, указанным в ч.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14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3 Федерального закона от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30.12.2012 №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283-ФЗ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 социальных гарантиях сотрудникам некоторых федеральных органов исполнительной власти и внесении изменений в законодательные акты Российской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Федерации".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55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5616" y="1844824"/>
            <a:ext cx="7488832" cy="410445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Право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преимущественного приема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имеет ребенок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том числе усыновленный (удочеренный) или находящийся под опекой или попечительством в семье, включая приемную семью либо в случаях, предусмотренных законами субъектов Российской Федерации, патронатную семью, на обучение по основным общеобразовательным программам в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муниципальную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образовательную организацию, в которой обучаются его брат и (или) сестра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(полнородные и неполнородные, усыновленные (удочеренные), дети, опекунами (попечителями) которых являются родители (законные представители) этого ребенка, или дети, родителями (законными представителями) которых являются опекуны (попечители) этого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ребенка (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место регистрации ребенка не имеет значение)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5615" y="884744"/>
            <a:ext cx="7236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83768" y="1100187"/>
            <a:ext cx="5616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>
                <a:latin typeface="Times New Roman"/>
                <a:ea typeface="Calibri"/>
                <a:cs typeface="Times New Roman"/>
              </a:rPr>
              <a:t>Право преимущественного </a:t>
            </a: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приема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658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836712"/>
            <a:ext cx="7488832" cy="4176464"/>
          </a:xfrm>
        </p:spPr>
        <p:txBody>
          <a:bodyPr>
            <a:noAutofit/>
          </a:bodyPr>
          <a:lstStyle/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Руководитель школы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издает приказ о приеме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обучение детей в течение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 рабочих дней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после завершения приема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заявлений (после 30 июня, но не позднее 5 июля).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приеме в школу может быть только по причине отсутствия в ней свободных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мест!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/>
              <a:t> </a:t>
            </a:r>
          </a:p>
          <a:p>
            <a:pPr marL="342900" indent="-342900" algn="just">
              <a:buFontTx/>
              <a:buChar char="-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95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404664"/>
            <a:ext cx="8208912" cy="5688632"/>
          </a:xfrm>
        </p:spPr>
        <p:txBody>
          <a:bodyPr>
            <a:normAutofit fontScale="62500" lnSpcReduction="20000"/>
          </a:bodyPr>
          <a:lstStyle/>
          <a:p>
            <a:pPr marL="45720" indent="0" algn="just">
              <a:lnSpc>
                <a:spcPct val="120000"/>
              </a:lnSpc>
              <a:buNone/>
            </a:pP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Федеральным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законом от 28.12.2024 №544-ФЗ </a:t>
            </a:r>
            <a:r>
              <a:rPr lang="ru-RU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внесены изменения в 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статьи </a:t>
            </a:r>
            <a:r>
              <a:rPr lang="ru-RU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67 и 78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Федерального закона «Об образовании в Российской Федерации», которые </a:t>
            </a:r>
            <a:r>
              <a:rPr lang="ru-RU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вступают в законную силу с 01.04.2025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indent="0" algn="just">
              <a:lnSpc>
                <a:spcPct val="120000"/>
              </a:lnSpc>
              <a:buNone/>
            </a:pPr>
            <a:endParaRPr lang="ru-RU" sz="2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lnSpc>
                <a:spcPct val="120000"/>
              </a:lnSpc>
              <a:buNone/>
            </a:pP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ч. 4 </a:t>
            </a:r>
            <a:r>
              <a:rPr lang="ru-RU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ст. 67 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Закона 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будет изложена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следующей редакции: 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" indent="0" algn="just">
              <a:lnSpc>
                <a:spcPct val="120000"/>
              </a:lnSpc>
              <a:buNone/>
            </a:pP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приеме в государственную или муниципальную образовательную организацию может быть отказано только по причине отсутствия в ней свободных мест, 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также при невыполнении условий, установленных ч. 2.1 ст. 78 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Закона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Иностранные </a:t>
            </a:r>
            <a:r>
              <a:rPr lang="ru-RU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граждане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принимаются на обучение по основным общеобразовательным программам при условии предъявления документа, подтверждающего законность их нахождения на территории Российской Федерации, а при приеме на обучение по образовательным программам начального общего, основного общего и среднего общего образования также </a:t>
            </a:r>
            <a:r>
              <a:rPr lang="ru-RU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условии успешного прохождения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бесплатной основе в государственной или муниципальной общеобразовательной организации </a:t>
            </a:r>
            <a:r>
              <a:rPr lang="ru-RU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тестирования на знание русского языка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достаточное для освоения указанных образовательных программ. </a:t>
            </a:r>
          </a:p>
          <a:p>
            <a:pPr marL="45720" indent="0" algn="just">
              <a:lnSpc>
                <a:spcPct val="120000"/>
              </a:lnSpc>
              <a:buNone/>
            </a:pPr>
            <a:endParaRPr lang="ru-RU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lnSpc>
                <a:spcPct val="120000"/>
              </a:lnSpc>
              <a:buNone/>
            </a:pP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Порядок </a:t>
            </a:r>
            <a:r>
              <a:rPr lang="ru-RU" sz="2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проведения такого тестирования устанавливается федеральным органом исполнительной власти, осуществляющим функции по выработке и реализации государственной политики и нормативно-правовому регулированию в сфере общего образования.</a:t>
            </a:r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498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1124744"/>
            <a:ext cx="7416824" cy="352839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этап: 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6 июля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года по 5 сентября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года</a:t>
            </a:r>
          </a:p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(не по регистрации)</a:t>
            </a:r>
          </a:p>
          <a:p>
            <a:pPr algn="ctr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63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5829</TotalTime>
  <Words>351</Words>
  <Application>Microsoft Office PowerPoint</Application>
  <PresentationFormat>Экран (4:3)</PresentationFormat>
  <Paragraphs>82</Paragraphs>
  <Slides>12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Способы подачи заявлений:</vt:lpstr>
      <vt:lpstr>Для приема родители предоставляют  следующие документы: </vt:lpstr>
      <vt:lpstr>Презентация PowerPoint</vt:lpstr>
    </vt:vector>
  </TitlesOfParts>
  <Company>Комитет по образованию г. Барнаула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Мамчур Юлия Юрьевна</dc:creator>
  <cp:lastModifiedBy>Наталья</cp:lastModifiedBy>
  <cp:revision>172</cp:revision>
  <cp:lastPrinted>2025-02-26T09:40:50Z</cp:lastPrinted>
  <dcterms:created xsi:type="dcterms:W3CDTF">2014-05-15T01:31:08Z</dcterms:created>
  <dcterms:modified xsi:type="dcterms:W3CDTF">2025-03-27T08:06:36Z</dcterms:modified>
</cp:coreProperties>
</file>