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3" r:id="rId2"/>
    <p:sldId id="256" r:id="rId3"/>
    <p:sldId id="281" r:id="rId4"/>
    <p:sldId id="275" r:id="rId5"/>
    <p:sldId id="272" r:id="rId6"/>
    <p:sldId id="278" r:id="rId7"/>
    <p:sldId id="271" r:id="rId8"/>
    <p:sldId id="277" r:id="rId9"/>
    <p:sldId id="270" r:id="rId10"/>
    <p:sldId id="258" r:id="rId11"/>
    <p:sldId id="276" r:id="rId12"/>
    <p:sldId id="257" r:id="rId13"/>
    <p:sldId id="263" r:id="rId14"/>
    <p:sldId id="264" r:id="rId15"/>
    <p:sldId id="279" r:id="rId16"/>
    <p:sldId id="260" r:id="rId17"/>
    <p:sldId id="267" r:id="rId18"/>
    <p:sldId id="265" r:id="rId19"/>
    <p:sldId id="268" r:id="rId20"/>
    <p:sldId id="269" r:id="rId21"/>
    <p:sldId id="261" r:id="rId22"/>
    <p:sldId id="280"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292929"/>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43B723CB-DDD4-48C5-99EF-3D38AF713D9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3B723CB-DDD4-48C5-99EF-3D38AF713D9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3B723CB-DDD4-48C5-99EF-3D38AF713D9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3B723CB-DDD4-48C5-99EF-3D38AF713D9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43B723CB-DDD4-48C5-99EF-3D38AF713D9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3B723CB-DDD4-48C5-99EF-3D38AF713D9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3B723CB-DDD4-48C5-99EF-3D38AF713D9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3B723CB-DDD4-48C5-99EF-3D38AF713D9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3B723CB-DDD4-48C5-99EF-3D38AF713D9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3B723CB-DDD4-48C5-99EF-3D38AF713D9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2B90E13-3376-4773-B87E-145FD503F551}" type="datetimeFigureOut">
              <a:rPr lang="ru-RU" smtClean="0"/>
              <a:pPr/>
              <a:t>03.03.2023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3B723CB-DDD4-48C5-99EF-3D38AF713D9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2B90E13-3376-4773-B87E-145FD503F551}" type="datetimeFigureOut">
              <a:rPr lang="ru-RU" smtClean="0"/>
              <a:pPr/>
              <a:t>03.03.2023</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3B723CB-DDD4-48C5-99EF-3D38AF713D9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igpicture.ru/russkie-poverya-o-zerkalah-i-poleznye-vyvody-kotorye-mozhno-iz-nih-sdelat/"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sd.multiurok.ru/html/2017/06/14/s_594174420e2c3/s648198_1_1.jpeg"/>
          <p:cNvPicPr>
            <a:picLocks noChangeAspect="1" noChangeArrowheads="1"/>
          </p:cNvPicPr>
          <p:nvPr/>
        </p:nvPicPr>
        <p:blipFill>
          <a:blip r:embed="rId2"/>
          <a:srcRect/>
          <a:stretch>
            <a:fillRect/>
          </a:stretch>
        </p:blipFill>
        <p:spPr bwMode="auto">
          <a:xfrm>
            <a:off x="0" y="-214338"/>
            <a:ext cx="9144000" cy="7072338"/>
          </a:xfrm>
          <a:prstGeom prst="rect">
            <a:avLst/>
          </a:prstGeom>
          <a:noFill/>
        </p:spPr>
      </p:pic>
      <p:pic>
        <p:nvPicPr>
          <p:cNvPr id="1027" name="Picture 3" descr="C:\Users\209a\Pictures\sigmy-bez-fona-150.png"/>
          <p:cNvPicPr>
            <a:picLocks noChangeAspect="1" noChangeArrowheads="1"/>
          </p:cNvPicPr>
          <p:nvPr/>
        </p:nvPicPr>
        <p:blipFill>
          <a:blip r:embed="rId3"/>
          <a:srcRect/>
          <a:stretch>
            <a:fillRect/>
          </a:stretch>
        </p:blipFill>
        <p:spPr bwMode="auto">
          <a:xfrm>
            <a:off x="285720" y="428604"/>
            <a:ext cx="2525817" cy="2357430"/>
          </a:xfrm>
          <a:prstGeom prst="rect">
            <a:avLst/>
          </a:prstGeom>
          <a:noFill/>
        </p:spPr>
      </p:pic>
      <p:sp>
        <p:nvSpPr>
          <p:cNvPr id="7" name="Прямоугольник 6"/>
          <p:cNvSpPr/>
          <p:nvPr/>
        </p:nvSpPr>
        <p:spPr>
          <a:xfrm>
            <a:off x="357158" y="1000108"/>
            <a:ext cx="8572528" cy="4985980"/>
          </a:xfrm>
          <a:prstGeom prst="rect">
            <a:avLst/>
          </a:prstGeom>
        </p:spPr>
        <p:txBody>
          <a:bodyPr wrap="square">
            <a:spAutoFit/>
          </a:bodyPr>
          <a:lstStyle/>
          <a:p>
            <a:pPr algn="ctr"/>
            <a:r>
              <a:rPr lang="ru-RU" sz="11500" b="1" dirty="0" smtClean="0">
                <a:ln>
                  <a:solidFill>
                    <a:schemeClr val="accent3">
                      <a:lumMod val="50000"/>
                    </a:schemeClr>
                  </a:solidFill>
                </a:ln>
                <a:solidFill>
                  <a:srgbClr val="003300"/>
                </a:solidFill>
                <a:effectLst>
                  <a:outerShdw blurRad="38100" dist="38100" dir="2700000" algn="tl">
                    <a:srgbClr val="000000">
                      <a:alpha val="43137"/>
                    </a:srgbClr>
                  </a:outerShdw>
                </a:effectLst>
                <a:latin typeface="Monotype Corsiva" pitchFamily="66" charset="0"/>
                <a:cs typeface="Times New Roman" pitchFamily="18" charset="0"/>
              </a:rPr>
              <a:t>Музей</a:t>
            </a:r>
          </a:p>
          <a:p>
            <a:pPr algn="ctr"/>
            <a:r>
              <a:rPr lang="ru-RU" sz="11500" b="1" dirty="0" smtClean="0">
                <a:ln>
                  <a:solidFill>
                    <a:schemeClr val="accent3">
                      <a:lumMod val="50000"/>
                    </a:schemeClr>
                  </a:solidFill>
                </a:ln>
                <a:solidFill>
                  <a:srgbClr val="003300"/>
                </a:solidFill>
                <a:latin typeface="Monotype Corsiva" pitchFamily="66" charset="0"/>
                <a:cs typeface="Times New Roman" pitchFamily="18" charset="0"/>
              </a:rPr>
              <a:t>«Русская изба»</a:t>
            </a:r>
          </a:p>
          <a:p>
            <a:pPr algn="ctr"/>
            <a:endParaRPr lang="ru-RU" sz="8800" b="1" dirty="0">
              <a:ln>
                <a:solidFill>
                  <a:schemeClr val="accent3">
                    <a:lumMod val="50000"/>
                  </a:schemeClr>
                </a:solidFill>
              </a:ln>
              <a:solidFill>
                <a:srgbClr val="003300"/>
              </a:solidFill>
              <a:latin typeface="Monotype Corsiva" pitchFamily="66" charset="0"/>
              <a:cs typeface="Times New Roman" pitchFamily="18" charset="0"/>
            </a:endParaRPr>
          </a:p>
        </p:txBody>
      </p:sp>
      <p:sp>
        <p:nvSpPr>
          <p:cNvPr id="17409" name="Rectangle 1"/>
          <p:cNvSpPr>
            <a:spLocks noChangeArrowheads="1"/>
          </p:cNvSpPr>
          <p:nvPr/>
        </p:nvSpPr>
        <p:spPr bwMode="auto">
          <a:xfrm>
            <a:off x="4214810" y="5786454"/>
            <a:ext cx="435768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3600" b="1" dirty="0" smtClean="0">
                <a:solidFill>
                  <a:srgbClr val="003300"/>
                </a:solidFill>
                <a:latin typeface="Monotype Corsiva" pitchFamily="66" charset="0"/>
                <a:cs typeface="Arial" pitchFamily="34" charset="0"/>
              </a:rPr>
              <a:t>musei_sigma@mail.ru</a:t>
            </a:r>
            <a:endParaRPr kumimoji="0" lang="ru-RU" sz="3600" b="0" i="0" u="none" strike="noStrike" cap="none" normalizeH="0" baseline="0" dirty="0" smtClean="0">
              <a:ln>
                <a:noFill/>
              </a:ln>
              <a:solidFill>
                <a:srgbClr val="003300"/>
              </a:solidFill>
              <a:effectLst/>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57158" y="142852"/>
            <a:ext cx="878684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ea typeface="Times New Roman" pitchFamily="18" charset="0"/>
                <a:cs typeface="Arial" pitchFamily="34" charset="0"/>
              </a:rPr>
              <a:t>П</a:t>
            </a:r>
            <a:r>
              <a:rPr kumimoji="0" lang="ru-RU" sz="2400" b="0" i="0" u="none" strike="noStrike" cap="none" normalizeH="0" baseline="0" dirty="0" smtClean="0">
                <a:ln>
                  <a:noFill/>
                </a:ln>
                <a:solidFill>
                  <a:schemeClr val="bg2">
                    <a:lumMod val="10000"/>
                  </a:schemeClr>
                </a:solidFill>
                <a:effectLst/>
                <a:ea typeface="Times New Roman" pitchFamily="18" charset="0"/>
                <a:cs typeface="Arial" pitchFamily="34" charset="0"/>
              </a:rPr>
              <a:t>eрвoe зeркaльнoe прoизвoдствo в Рoссии пoявилoсь при Пeтрe I. В Мoсквe был построен</a:t>
            </a:r>
            <a:r>
              <a:rPr kumimoji="0" lang="ru-RU" sz="2400" b="0" i="0" u="none" strike="noStrike" cap="none" normalizeH="0" dirty="0" smtClean="0">
                <a:ln>
                  <a:noFill/>
                </a:ln>
                <a:solidFill>
                  <a:schemeClr val="bg2">
                    <a:lumMod val="10000"/>
                  </a:schemeClr>
                </a:solidFill>
                <a:effectLst/>
                <a:ea typeface="Times New Roman" pitchFamily="18" charset="0"/>
                <a:cs typeface="Arial" pitchFamily="34" charset="0"/>
              </a:rPr>
              <a:t> з</a:t>
            </a:r>
            <a:r>
              <a:rPr lang="ru-RU" sz="2400" dirty="0" smtClean="0">
                <a:solidFill>
                  <a:schemeClr val="bg2">
                    <a:lumMod val="10000"/>
                  </a:schemeClr>
                </a:solidFill>
                <a:ea typeface="Times New Roman" pitchFamily="18" charset="0"/>
                <a:cs typeface="Arial" pitchFamily="34" charset="0"/>
              </a:rPr>
              <a:t>eркaльный зaвoд.</a:t>
            </a:r>
          </a:p>
          <a:p>
            <a:pPr lvl="0" algn="ctr" fontAlgn="base">
              <a:spcBef>
                <a:spcPct val="0"/>
              </a:spcBef>
              <a:spcAft>
                <a:spcPct val="0"/>
              </a:spcAft>
            </a:pPr>
            <a:r>
              <a:rPr kumimoji="0" lang="ru-RU" sz="2400" b="0" i="0" u="none" strike="noStrike" cap="none" normalizeH="0" baseline="0" dirty="0" smtClean="0">
                <a:ln>
                  <a:noFill/>
                </a:ln>
                <a:solidFill>
                  <a:schemeClr val="bg2">
                    <a:lumMod val="10000"/>
                  </a:schemeClr>
                </a:solidFill>
                <a:effectLst/>
                <a:ea typeface="Times New Roman" pitchFamily="18" charset="0"/>
                <a:cs typeface="Arial" pitchFamily="34" charset="0"/>
              </a:rPr>
              <a:t> В пeтрoвскoй Рoссии зeркaлo стaнoвилoсь сeмeйнoй рeликвиeй,</a:t>
            </a:r>
            <a:r>
              <a:rPr kumimoji="0" lang="ru-RU" sz="2400" b="0" i="0" u="none" strike="noStrike" cap="none" normalizeH="0" dirty="0" smtClean="0">
                <a:ln>
                  <a:noFill/>
                </a:ln>
                <a:solidFill>
                  <a:schemeClr val="bg2">
                    <a:lumMod val="10000"/>
                  </a:schemeClr>
                </a:solidFill>
                <a:effectLst/>
                <a:ea typeface="Times New Roman" pitchFamily="18" charset="0"/>
                <a:cs typeface="Arial" pitchFamily="34" charset="0"/>
              </a:rPr>
              <a:t> </a:t>
            </a:r>
            <a:r>
              <a:rPr kumimoji="0" lang="ru-RU" sz="2400" b="0" i="0" u="none" strike="noStrike" cap="none" normalizeH="0" baseline="0" dirty="0" smtClean="0">
                <a:ln>
                  <a:noFill/>
                </a:ln>
                <a:solidFill>
                  <a:schemeClr val="bg2">
                    <a:lumMod val="10000"/>
                  </a:schemeClr>
                </a:solidFill>
                <a:effectLst/>
                <a:ea typeface="Times New Roman" pitchFamily="18" charset="0"/>
                <a:cs typeface="Arial" pitchFamily="34" charset="0"/>
              </a:rPr>
              <a:t>eгo oтдaвaли мoлoдoй дeвyшкe в кaчeствe придaннoгo</a:t>
            </a:r>
            <a:r>
              <a:rPr kumimoji="0" lang="ru-RU" sz="1100" b="0" i="0" u="none" strike="noStrike" cap="none" normalizeH="0" baseline="0" dirty="0" smtClean="0">
                <a:ln>
                  <a:noFill/>
                </a:ln>
                <a:solidFill>
                  <a:schemeClr val="bg2">
                    <a:lumMod val="10000"/>
                  </a:schemeClr>
                </a:solidFill>
                <a:effectLst/>
                <a:latin typeface="Arial" pitchFamily="34" charset="0"/>
                <a:ea typeface="Times New Roman" pitchFamily="18" charset="0"/>
                <a:cs typeface="Arial" pitchFamily="34" charset="0"/>
              </a:rPr>
              <a:t>.</a:t>
            </a:r>
            <a:endParaRPr kumimoji="0" lang="ru-RU" sz="14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pic>
        <p:nvPicPr>
          <p:cNvPr id="13321" name="Picture 9" descr="https://avatars.mds.yandex.net/get-zen_doc/133957/pub_5ccb012dbf32e000b08ba9cf_5ccb01b84900f400af33709a/scale_120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771" y="1785926"/>
            <a:ext cx="9202771" cy="50720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4929190" y="0"/>
            <a:ext cx="3786182" cy="6715148"/>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solidFill>
                  <a:srgbClr val="FF0000"/>
                </a:solidFill>
              </a:rPr>
              <a:t>С</a:t>
            </a:r>
            <a:r>
              <a:rPr lang="ru-RU" sz="2400" dirty="0" smtClean="0"/>
              <a:t>читалось дурным знаком, если смотрящий в зеркало человек не отражался в нём целиком. Поэтому зеркала делали ростовыми и вешали на стены под углом. Зеркало помещалось в богатые оклады и багет и становилось подлинным произведением искусства. </a:t>
            </a:r>
            <a:endParaRPr lang="ru-RU" sz="2400" dirty="0"/>
          </a:p>
        </p:txBody>
      </p:sp>
      <p:pic>
        <p:nvPicPr>
          <p:cNvPr id="5" name="Picture 5" descr="https://kontora-k.ru/s_img/11733.jpg"/>
          <p:cNvPicPr>
            <a:picLocks noChangeAspect="1" noChangeArrowheads="1"/>
          </p:cNvPicPr>
          <p:nvPr/>
        </p:nvPicPr>
        <p:blipFill>
          <a:blip r:embed="rId2">
            <a:clrChange>
              <a:clrFrom>
                <a:srgbClr val="D5D1CE"/>
              </a:clrFrom>
              <a:clrTo>
                <a:srgbClr val="D5D1CE">
                  <a:alpha val="0"/>
                </a:srgbClr>
              </a:clrTo>
            </a:clrChange>
          </a:blip>
          <a:srcRect l="32813" r="33510" b="2320"/>
          <a:stretch>
            <a:fillRect/>
          </a:stretch>
        </p:blipFill>
        <p:spPr bwMode="auto">
          <a:xfrm>
            <a:off x="714348" y="0"/>
            <a:ext cx="3286148" cy="6643710"/>
          </a:xfrm>
          <a:prstGeom prst="rect">
            <a:avLst/>
          </a:prstGeom>
          <a:noFill/>
        </p:spPr>
      </p:pic>
      <p:sp>
        <p:nvSpPr>
          <p:cNvPr id="6" name="Прямоугольник 5"/>
          <p:cNvSpPr/>
          <p:nvPr/>
        </p:nvSpPr>
        <p:spPr>
          <a:xfrm>
            <a:off x="1142976" y="1785926"/>
            <a:ext cx="2571768" cy="3857652"/>
          </a:xfrm>
          <a:prstGeom prst="rect">
            <a:avLst/>
          </a:prstGeom>
          <a:solidFill>
            <a:schemeClr val="bg2"/>
          </a:solidFill>
          <a:effectLst>
            <a:innerShdw blurRad="114300">
              <a:prstClr val="black">
                <a:alpha val="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9144000" cy="769441"/>
          </a:xfrm>
          <a:prstGeom prst="rect">
            <a:avLst/>
          </a:prstGeom>
        </p:spPr>
        <p:txBody>
          <a:bodyPr wrap="square">
            <a:spAutoFit/>
          </a:bodyPr>
          <a:lstStyle/>
          <a:p>
            <a:pPr algn="ctr"/>
            <a:r>
              <a:rPr lang="ru-RU" sz="4400" dirty="0" smtClean="0">
                <a:solidFill>
                  <a:schemeClr val="bg2">
                    <a:lumMod val="10000"/>
                  </a:schemeClr>
                </a:solidFill>
              </a:rPr>
              <a:t>Русские поверья о зеркалах</a:t>
            </a:r>
            <a:endParaRPr lang="ru-RU" sz="4400" dirty="0">
              <a:solidFill>
                <a:schemeClr val="bg2">
                  <a:lumMod val="10000"/>
                </a:schemeClr>
              </a:solidFill>
            </a:endParaRPr>
          </a:p>
        </p:txBody>
      </p:sp>
      <p:sp>
        <p:nvSpPr>
          <p:cNvPr id="3" name="Прямоугольник 2"/>
          <p:cNvSpPr/>
          <p:nvPr/>
        </p:nvSpPr>
        <p:spPr>
          <a:xfrm>
            <a:off x="5143504" y="1214422"/>
            <a:ext cx="4000496" cy="5539978"/>
          </a:xfrm>
          <a:prstGeom prst="rect">
            <a:avLst/>
          </a:prstGeom>
        </p:spPr>
        <p:txBody>
          <a:bodyPr wrap="square">
            <a:spAutoFit/>
          </a:bodyPr>
          <a:lstStyle/>
          <a:p>
            <a:pPr algn="ctr"/>
            <a:r>
              <a:rPr lang="ru-RU" sz="2400" dirty="0" smtClean="0">
                <a:solidFill>
                  <a:srgbClr val="FF0000"/>
                </a:solidFill>
              </a:rPr>
              <a:t>С</a:t>
            </a:r>
            <a:r>
              <a:rPr lang="ru-RU" sz="2400" dirty="0" smtClean="0"/>
              <a:t>таринные суеверия о зеркалах, передаваясь из поколения в поколение, дожили до века цифровых технологий. Древние приметы предупреждают о возможных неприятностях, которые может повлечь за собой неправильно обращение с зеркалами. </a:t>
            </a:r>
          </a:p>
          <a:p>
            <a:pPr algn="ctr"/>
            <a:r>
              <a:rPr lang="ru-RU" sz="2400" dirty="0" smtClean="0"/>
              <a:t>Наши предки были убеждены, что зеркальная поверхность может принести немало бед. </a:t>
            </a:r>
          </a:p>
          <a:p>
            <a:endParaRPr lang="ru-RU" dirty="0"/>
          </a:p>
        </p:txBody>
      </p:sp>
      <p:pic>
        <p:nvPicPr>
          <p:cNvPr id="12290" name="Picture 2" descr="https://img.favpng.com/6/18/16/bronze-mirror-bronze-mirror-copper-png-favpng-E4tJVBnpUBGN8iqBYJGM7iQ5B.jpg"/>
          <p:cNvPicPr>
            <a:picLocks noChangeAspect="1" noChangeArrowheads="1"/>
          </p:cNvPicPr>
          <p:nvPr/>
        </p:nvPicPr>
        <p:blipFill>
          <a:blip r:embed="rId2">
            <a:clrChange>
              <a:clrFrom>
                <a:srgbClr val="FCFCFC"/>
              </a:clrFrom>
              <a:clrTo>
                <a:srgbClr val="FCFCFC">
                  <a:alpha val="0"/>
                </a:srgbClr>
              </a:clrTo>
            </a:clrChange>
          </a:blip>
          <a:srcRect/>
          <a:stretch>
            <a:fillRect/>
          </a:stretch>
        </p:blipFill>
        <p:spPr bwMode="auto">
          <a:xfrm rot="16200000">
            <a:off x="-374117" y="1588509"/>
            <a:ext cx="6266078" cy="508927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4500562" cy="6678751"/>
          </a:xfrm>
          <a:prstGeom prst="rect">
            <a:avLst/>
          </a:prstGeom>
        </p:spPr>
        <p:txBody>
          <a:bodyPr wrap="square">
            <a:spAutoFit/>
          </a:bodyPr>
          <a:lstStyle/>
          <a:p>
            <a:pPr algn="ctr"/>
            <a:r>
              <a:rPr lang="ru-RU" sz="3600" dirty="0" smtClean="0">
                <a:solidFill>
                  <a:srgbClr val="FF0000"/>
                </a:solidFill>
              </a:rPr>
              <a:t>Н</a:t>
            </a:r>
            <a:r>
              <a:rPr lang="ru-RU" sz="2800" dirty="0" smtClean="0"/>
              <a:t>а Руси зеркалам приписывали магнетические свойства. Якобы они впитывали негативную энергию. Любование отражением привлекало болезни и прочие неприятности. Люди искренне верили, что вначале зеркало впитывает негатив, а затем начинает его отдавать. Поэтому нельзя было проводить много времени перед зеркалом. </a:t>
            </a:r>
            <a:endParaRPr lang="ru-RU" sz="2800" dirty="0"/>
          </a:p>
        </p:txBody>
      </p:sp>
      <p:pic>
        <p:nvPicPr>
          <p:cNvPr id="3" name="Picture 2" descr="Фотография: Русские поверья о зеркалах и полезные выводы, которые можно из них сделать №5 - BigPicture.ru"/>
          <p:cNvPicPr>
            <a:picLocks noChangeAspect="1" noChangeArrowheads="1"/>
          </p:cNvPicPr>
          <p:nvPr/>
        </p:nvPicPr>
        <p:blipFill>
          <a:blip r:embed="rId2"/>
          <a:srcRect l="7813" r="7226"/>
          <a:stretch>
            <a:fillRect/>
          </a:stretch>
        </p:blipFill>
        <p:spPr bwMode="auto">
          <a:xfrm>
            <a:off x="4230120" y="857232"/>
            <a:ext cx="4913880" cy="5143536"/>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5286412" cy="6247864"/>
          </a:xfrm>
          <a:prstGeom prst="rect">
            <a:avLst/>
          </a:prstGeom>
        </p:spPr>
        <p:txBody>
          <a:bodyPr wrap="square">
            <a:spAutoFit/>
          </a:bodyPr>
          <a:lstStyle/>
          <a:p>
            <a:pPr algn="ctr"/>
            <a:r>
              <a:rPr lang="ru-RU" sz="3600" dirty="0" smtClean="0">
                <a:solidFill>
                  <a:srgbClr val="FF0000"/>
                </a:solidFill>
              </a:rPr>
              <a:t>Е</a:t>
            </a:r>
            <a:r>
              <a:rPr lang="ru-RU" sz="2800" dirty="0" smtClean="0">
                <a:solidFill>
                  <a:schemeClr val="bg2">
                    <a:lumMod val="10000"/>
                  </a:schemeClr>
                </a:solidFill>
              </a:rPr>
              <a:t>ще одно суеверие призывало не подносить к зеркалам младенцев. Душа маленького ребенка совершенно беззащитна перед магической силой отражения. Будущие мамы, заботясь о благополучии еще не родившегося чада, старались не глядеться в зеркала и другие отражающие поверхности. В старину верили, что особая сила зеркал проявляется лунными ночами, когда начинается разгул разной нечисти. </a:t>
            </a:r>
            <a:endParaRPr lang="ru-RU" sz="2800" dirty="0">
              <a:solidFill>
                <a:schemeClr val="bg2">
                  <a:lumMod val="10000"/>
                </a:schemeClr>
              </a:solidFill>
            </a:endParaRPr>
          </a:p>
        </p:txBody>
      </p:sp>
      <p:pic>
        <p:nvPicPr>
          <p:cNvPr id="6146" name="Picture 2" descr="https://kulturologia.ru/files/u22291/01-deti.jpg"/>
          <p:cNvPicPr>
            <a:picLocks noChangeAspect="1" noChangeArrowheads="1"/>
          </p:cNvPicPr>
          <p:nvPr/>
        </p:nvPicPr>
        <p:blipFill>
          <a:blip r:embed="rId2"/>
          <a:srcRect r="50714"/>
          <a:stretch>
            <a:fillRect/>
          </a:stretch>
        </p:blipFill>
        <p:spPr bwMode="auto">
          <a:xfrm>
            <a:off x="5357818" y="928670"/>
            <a:ext cx="3621471" cy="46291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9144000" cy="2800767"/>
          </a:xfrm>
          <a:prstGeom prst="rect">
            <a:avLst/>
          </a:prstGeom>
        </p:spPr>
        <p:txBody>
          <a:bodyPr wrap="square">
            <a:spAutoFit/>
          </a:bodyPr>
          <a:lstStyle/>
          <a:p>
            <a:pPr algn="ctr"/>
            <a:r>
              <a:rPr lang="ru-RU" sz="3200" dirty="0" smtClean="0">
                <a:solidFill>
                  <a:srgbClr val="FF0000"/>
                </a:solidFill>
              </a:rPr>
              <a:t>С</a:t>
            </a:r>
            <a:r>
              <a:rPr lang="ru-RU" sz="2400" dirty="0" smtClean="0">
                <a:solidFill>
                  <a:schemeClr val="bg2">
                    <a:lumMod val="10000"/>
                  </a:schemeClr>
                </a:solidFill>
              </a:rPr>
              <a:t>лавяне часто задавались вопросом, откуда в зеркалах столько силы. По поверьям, они впитывали негативные эмоции людей, когда «ловили» их отражения. Смотрясь в зеркало человек не задумывается об</a:t>
            </a:r>
            <a:r>
              <a:rPr lang="ru-RU" sz="2400" dirty="0" smtClean="0">
                <a:solidFill>
                  <a:schemeClr val="bg2">
                    <a:lumMod val="10000"/>
                  </a:schemeClr>
                </a:solidFill>
                <a:hlinkClick r:id="rId2"/>
              </a:rPr>
              <a:t> </a:t>
            </a:r>
            <a:r>
              <a:rPr lang="ru-RU" sz="2400" dirty="0" smtClean="0">
                <a:solidFill>
                  <a:schemeClr val="bg2">
                    <a:lumMod val="10000"/>
                  </a:schemeClr>
                </a:solidFill>
              </a:rPr>
              <a:t>эмоциях и, сам того не желая, питает мистический предмет страхом, злостью, завистью, негодованием. Суеверные предки предупреждали, что в какой-то момент старое зеркало выплеснет накопленный негатив обратно.</a:t>
            </a:r>
            <a:endParaRPr lang="ru-RU" sz="2400" dirty="0">
              <a:solidFill>
                <a:schemeClr val="bg2">
                  <a:lumMod val="10000"/>
                </a:schemeClr>
              </a:solidFill>
            </a:endParaRPr>
          </a:p>
        </p:txBody>
      </p:sp>
      <p:pic>
        <p:nvPicPr>
          <p:cNvPr id="36865" name="Picture 1"/>
          <p:cNvPicPr>
            <a:picLocks noChangeAspect="1" noChangeArrowheads="1"/>
          </p:cNvPicPr>
          <p:nvPr/>
        </p:nvPicPr>
        <p:blipFill>
          <a:blip r:embed="rId3"/>
          <a:srcRect l="10981" t="21341" r="28074" b="18698"/>
          <a:stretch>
            <a:fillRect/>
          </a:stretch>
        </p:blipFill>
        <p:spPr bwMode="auto">
          <a:xfrm>
            <a:off x="1071538" y="3000372"/>
            <a:ext cx="6858047" cy="36453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14290"/>
            <a:ext cx="9144000" cy="2369880"/>
          </a:xfrm>
          <a:prstGeom prst="rect">
            <a:avLst/>
          </a:prstGeom>
        </p:spPr>
        <p:txBody>
          <a:bodyPr wrap="square">
            <a:spAutoFit/>
          </a:bodyPr>
          <a:lstStyle/>
          <a:p>
            <a:pPr algn="ctr"/>
            <a:r>
              <a:rPr lang="ru-RU" sz="3600" dirty="0" smtClean="0">
                <a:solidFill>
                  <a:srgbClr val="FF0000"/>
                </a:solidFill>
              </a:rPr>
              <a:t>Г</a:t>
            </a:r>
            <a:r>
              <a:rPr lang="ru-RU" sz="2800" dirty="0" smtClean="0"/>
              <a:t>адание на зеркале считалось крайне рискованным предприятием. Отчаянные девицы пускались в тяжкий грех, мечтая увидеть в отражении облик суженного. </a:t>
            </a:r>
          </a:p>
          <a:p>
            <a:pPr algn="ctr"/>
            <a:r>
              <a:rPr lang="ru-RU" sz="2800" dirty="0" smtClean="0"/>
              <a:t>Суеверия предупреждают, что в его роли может явиться сам черт. </a:t>
            </a:r>
            <a:endParaRPr lang="ru-RU" sz="2800" dirty="0"/>
          </a:p>
        </p:txBody>
      </p:sp>
      <p:pic>
        <p:nvPicPr>
          <p:cNvPr id="7170" name="Picture 2" descr="https://www.perunica.ru/uploads/posts/2019-12/1576870414_gadanie-jurij-sergeev.jpg"/>
          <p:cNvPicPr>
            <a:picLocks noChangeAspect="1" noChangeArrowheads="1"/>
          </p:cNvPicPr>
          <p:nvPr/>
        </p:nvPicPr>
        <p:blipFill>
          <a:blip r:embed="rId2"/>
          <a:srcRect t="9723" b="13888"/>
          <a:stretch>
            <a:fillRect/>
          </a:stretch>
        </p:blipFill>
        <p:spPr bwMode="auto">
          <a:xfrm>
            <a:off x="1071538" y="2500306"/>
            <a:ext cx="6930856" cy="421484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571480"/>
            <a:ext cx="3857652" cy="5447645"/>
          </a:xfrm>
          <a:prstGeom prst="rect">
            <a:avLst/>
          </a:prstGeom>
        </p:spPr>
        <p:txBody>
          <a:bodyPr wrap="square">
            <a:spAutoFit/>
          </a:bodyPr>
          <a:lstStyle/>
          <a:p>
            <a:pPr algn="ctr"/>
            <a:r>
              <a:rPr lang="ru-RU" sz="3600" dirty="0" smtClean="0">
                <a:solidFill>
                  <a:srgbClr val="FF0000"/>
                </a:solidFill>
              </a:rPr>
              <a:t>В</a:t>
            </a:r>
            <a:r>
              <a:rPr lang="ru-RU" sz="2400" dirty="0" smtClean="0">
                <a:solidFill>
                  <a:schemeClr val="bg2">
                    <a:lumMod val="10000"/>
                  </a:schemeClr>
                </a:solidFill>
              </a:rPr>
              <a:t> старину люди верили: употребление пищи возле любого отражающего предмета позволяет злым духам овладеть телесной оболочкой человека, а со временем захватить и душу. Это объясняется тем, что раскрытый рот в процессе приема пищи является прямым путем для нечистой силы, которая скрывается по ту сторону зеркала.</a:t>
            </a:r>
            <a:endParaRPr lang="ru-RU" sz="2400" dirty="0">
              <a:solidFill>
                <a:schemeClr val="bg2">
                  <a:lumMod val="10000"/>
                </a:schemeClr>
              </a:solidFill>
            </a:endParaRPr>
          </a:p>
        </p:txBody>
      </p:sp>
      <p:sp>
        <p:nvSpPr>
          <p:cNvPr id="6146" name="AutoShape 2" descr="https://stihi.ru/pics/2021/02/01/133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6148" name="AutoShape 4" descr="https://stihi.ru/pics/2021/02/01/1333.jpg"/>
          <p:cNvSpPr>
            <a:spLocks noChangeAspect="1" noChangeArrowheads="1"/>
          </p:cNvSpPr>
          <p:nvPr/>
        </p:nvSpPr>
        <p:spPr bwMode="auto">
          <a:xfrm>
            <a:off x="155575" y="-2765425"/>
            <a:ext cx="4819650" cy="5772150"/>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6149" name="Picture 5"/>
          <p:cNvPicPr>
            <a:picLocks noChangeAspect="1" noChangeArrowheads="1"/>
          </p:cNvPicPr>
          <p:nvPr/>
        </p:nvPicPr>
        <p:blipFill>
          <a:blip r:embed="rId2"/>
          <a:srcRect l="34590" t="27439" r="33016" b="2439"/>
          <a:stretch>
            <a:fillRect/>
          </a:stretch>
        </p:blipFill>
        <p:spPr bwMode="auto">
          <a:xfrm>
            <a:off x="4286248" y="642918"/>
            <a:ext cx="4642437" cy="5429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l="17717" t="19531" r="37740" b="21441"/>
          <a:stretch>
            <a:fillRect/>
          </a:stretch>
        </p:blipFill>
        <p:spPr bwMode="auto">
          <a:xfrm>
            <a:off x="0" y="0"/>
            <a:ext cx="9144000" cy="6858000"/>
          </a:xfrm>
          <a:prstGeom prst="rect">
            <a:avLst/>
          </a:prstGeom>
          <a:noFill/>
          <a:ln w="9525">
            <a:noFill/>
            <a:miter lim="800000"/>
            <a:headEnd/>
            <a:tailEnd/>
          </a:ln>
          <a:effectLst/>
        </p:spPr>
      </p:pic>
      <p:sp>
        <p:nvSpPr>
          <p:cNvPr id="5122" name="AutoShape 2" descr="https://media.bzi.ro/unsafe/1060x600/smart/filters:contrast(3):format(jpeg):blur(1):quality(80)/http:/www.bzi.ro/wp-content/uploads/2021/03/femeie-doarme-in-p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5125" name="Picture 5" descr="https://www.mebel-mr.ru/images/tb/6/8/3/68346/14141884334276_w4000h3200.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00428" y="0"/>
            <a:ext cx="9787006" cy="6858001"/>
          </a:xfrm>
          <a:prstGeom prst="rect">
            <a:avLst/>
          </a:prstGeom>
          <a:noFill/>
          <a:scene3d>
            <a:camera prst="perspectiveContrastingRightFacing"/>
            <a:lightRig rig="threePt" dir="t"/>
          </a:scene3d>
        </p:spPr>
      </p:pic>
      <p:sp>
        <p:nvSpPr>
          <p:cNvPr id="3" name="Скругленный прямоугольник 2"/>
          <p:cNvSpPr/>
          <p:nvPr/>
        </p:nvSpPr>
        <p:spPr>
          <a:xfrm>
            <a:off x="642910" y="1428736"/>
            <a:ext cx="2357454" cy="4278452"/>
          </a:xfrm>
          <a:prstGeom prst="roundRect">
            <a:avLst/>
          </a:prstGeom>
          <a:scene3d>
            <a:camera prst="perspectiveContrastingRightFacing"/>
            <a:lightRig rig="threePt" dir="t"/>
          </a:scene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dirty="0" smtClean="0">
                <a:solidFill>
                  <a:srgbClr val="003300"/>
                </a:solidFill>
              </a:rPr>
              <a:t>Считалось очень неразумным вешать зеркало у кровати. Ведь во время сна душа свободно путешествует и не может защитить хозяина. Отражение спящего человека могло служить ключом для потусторонних сил, которые томятся в </a:t>
            </a:r>
            <a:r>
              <a:rPr lang="ru-RU" sz="2000" dirty="0" smtClean="0">
                <a:solidFill>
                  <a:srgbClr val="003300"/>
                </a:solidFill>
              </a:rPr>
              <a:t>мистическом «зазеркалье». </a:t>
            </a:r>
            <a:endParaRPr lang="ru-RU" sz="2000" dirty="0">
              <a:solidFill>
                <a:srgbClr val="00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811012"/>
            <a:ext cx="9144000" cy="3046988"/>
          </a:xfrm>
          <a:prstGeom prst="rect">
            <a:avLst/>
          </a:prstGeom>
        </p:spPr>
        <p:txBody>
          <a:bodyPr wrap="square">
            <a:spAutoFit/>
          </a:bodyPr>
          <a:lstStyle/>
          <a:p>
            <a:pPr algn="ctr"/>
            <a:r>
              <a:rPr lang="ru-RU" sz="2400" dirty="0" smtClean="0">
                <a:solidFill>
                  <a:schemeClr val="bg2">
                    <a:lumMod val="10000"/>
                  </a:schemeClr>
                </a:solidFill>
              </a:rPr>
              <a:t>Самые страшные суеверия связаны с разбитыми зеркалами. По логике наших предков, целое зеркало менее опасно, чем треснувшее. До сих пор жива примета, которая предвещает огромные несчастья человеку, который разбил зеркало. На Руси верили, через трещину накопленный негатив вырывается на волю. Чем мельче осколки и чем старее зеркало – тем больше дурной энергии. Ведь за долгую жизнь оно успело впить огромное количество негативных эмоций от разных владельцев. </a:t>
            </a:r>
            <a:endParaRPr lang="ru-RU" sz="2400" dirty="0">
              <a:solidFill>
                <a:schemeClr val="bg2">
                  <a:lumMod val="10000"/>
                </a:schemeClr>
              </a:solidFill>
            </a:endParaRPr>
          </a:p>
        </p:txBody>
      </p:sp>
      <p:pic>
        <p:nvPicPr>
          <p:cNvPr id="2050" name="Picture 2" descr="Маленький ребенок может испугаться и разбить зеркало, что грозит порезами и психологической травмой. /Фото: img.ohmirevista.com"/>
          <p:cNvPicPr>
            <a:picLocks noChangeAspect="1" noChangeArrowheads="1"/>
          </p:cNvPicPr>
          <p:nvPr/>
        </p:nvPicPr>
        <p:blipFill>
          <a:blip r:embed="rId2"/>
          <a:srcRect/>
          <a:stretch>
            <a:fillRect/>
          </a:stretch>
        </p:blipFill>
        <p:spPr bwMode="auto">
          <a:xfrm>
            <a:off x="1214414" y="0"/>
            <a:ext cx="6819682" cy="3828765"/>
          </a:xfrm>
          <a:prstGeom prst="flowChartAlternateProcess">
            <a:avLst/>
          </a:prstGeom>
          <a:ln>
            <a:noFill/>
          </a:ln>
          <a:effectLst>
            <a:outerShdw blurRad="152400" dist="317500" dir="5400000" sx="90000" sy="-19000" rotWithShape="0">
              <a:prstClr val="black">
                <a:alpha val="15000"/>
              </a:prstClr>
            </a:outerShdw>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286124"/>
            <a:ext cx="8286808" cy="1828800"/>
          </a:xfrm>
          <a:noFill/>
        </p:spPr>
        <p:txBody>
          <a:bodyPr>
            <a:noAutofit/>
          </a:bodyPr>
          <a:lstStyle/>
          <a:p>
            <a:r>
              <a:rPr lang="ru-RU" sz="11500" cap="none"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n-lt"/>
              </a:rPr>
              <a:t>История зеркала</a:t>
            </a:r>
            <a:br>
              <a:rPr lang="ru-RU" sz="11500" cap="none"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n-lt"/>
              </a:rPr>
            </a:br>
            <a:r>
              <a:rPr lang="ru-RU" sz="11500" cap="none"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n-lt"/>
              </a:rPr>
              <a:t>на Руси</a:t>
            </a:r>
            <a:endParaRPr lang="ru-RU" sz="11500" cap="none"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n-lt"/>
            </a:endParaRPr>
          </a:p>
        </p:txBody>
      </p:sp>
      <p:sp>
        <p:nvSpPr>
          <p:cNvPr id="5" name="TextBox 4"/>
          <p:cNvSpPr txBox="1"/>
          <p:nvPr/>
        </p:nvSpPr>
        <p:spPr>
          <a:xfrm>
            <a:off x="4714876" y="5072074"/>
            <a:ext cx="4429124" cy="1323439"/>
          </a:xfrm>
          <a:prstGeom prst="rect">
            <a:avLst/>
          </a:prstGeom>
          <a:noFill/>
        </p:spPr>
        <p:txBody>
          <a:bodyPr wrap="square" rtlCol="0">
            <a:spAutoFit/>
          </a:bodyPr>
          <a:lstStyle/>
          <a:p>
            <a:r>
              <a:rPr lang="ru-RU" sz="2000" i="1" dirty="0" smtClean="0">
                <a:solidFill>
                  <a:srgbClr val="002060"/>
                </a:solidFill>
                <a:latin typeface="Times New Roman" pitchFamily="18" charset="0"/>
                <a:cs typeface="Times New Roman" pitchFamily="18" charset="0"/>
              </a:rPr>
              <a:t>Выполнила ученица </a:t>
            </a:r>
            <a:r>
              <a:rPr lang="ru-RU" sz="2000" i="1" dirty="0" smtClean="0">
                <a:solidFill>
                  <a:srgbClr val="002060"/>
                </a:solidFill>
                <a:latin typeface="Times New Roman" pitchFamily="18" charset="0"/>
                <a:cs typeface="Times New Roman" pitchFamily="18" charset="0"/>
              </a:rPr>
              <a:t>10»Г» класса</a:t>
            </a:r>
          </a:p>
          <a:p>
            <a:r>
              <a:rPr lang="ru-RU" sz="2000" i="1" dirty="0" smtClean="0">
                <a:solidFill>
                  <a:srgbClr val="002060"/>
                </a:solidFill>
                <a:latin typeface="Times New Roman" pitchFamily="18" charset="0"/>
                <a:cs typeface="Times New Roman" pitchFamily="18" charset="0"/>
              </a:rPr>
              <a:t>МБОУ «Лицей «Сигма»</a:t>
            </a:r>
          </a:p>
          <a:p>
            <a:r>
              <a:rPr lang="ru-RU" sz="2000" i="1" dirty="0" err="1" smtClean="0">
                <a:solidFill>
                  <a:srgbClr val="002060"/>
                </a:solidFill>
                <a:latin typeface="Times New Roman" pitchFamily="18" charset="0"/>
                <a:cs typeface="Times New Roman" pitchFamily="18" charset="0"/>
              </a:rPr>
              <a:t>Прасалова</a:t>
            </a:r>
            <a:r>
              <a:rPr lang="ru-RU" sz="2000" i="1" dirty="0" smtClean="0">
                <a:solidFill>
                  <a:srgbClr val="002060"/>
                </a:solidFill>
                <a:latin typeface="Times New Roman" pitchFamily="18" charset="0"/>
                <a:cs typeface="Times New Roman" pitchFamily="18" charset="0"/>
              </a:rPr>
              <a:t> Анна</a:t>
            </a:r>
          </a:p>
          <a:p>
            <a:r>
              <a:rPr lang="ru-RU" sz="2000" i="1" dirty="0" smtClean="0">
                <a:solidFill>
                  <a:srgbClr val="002060"/>
                </a:solidFill>
                <a:latin typeface="Times New Roman" pitchFamily="18" charset="0"/>
                <a:cs typeface="Times New Roman" pitchFamily="18" charset="0"/>
              </a:rPr>
              <a:t>Руководитель: Стыпалковская Л.В.</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rulon.ru/wp-content/uploads/55492.jpg"/>
          <p:cNvPicPr>
            <a:picLocks noChangeAspect="1" noChangeArrowheads="1"/>
          </p:cNvPicPr>
          <p:nvPr/>
        </p:nvPicPr>
        <p:blipFill>
          <a:blip r:embed="rId2">
            <a:lum bright="-30000" contrast="-40000"/>
          </a:blip>
          <a:srcRect/>
          <a:stretch>
            <a:fillRect/>
          </a:stretch>
        </p:blipFill>
        <p:spPr bwMode="auto">
          <a:xfrm>
            <a:off x="0" y="0"/>
            <a:ext cx="9178607" cy="6858000"/>
          </a:xfrm>
          <a:prstGeom prst="rect">
            <a:avLst/>
          </a:prstGeom>
          <a:noFill/>
        </p:spPr>
      </p:pic>
      <p:sp>
        <p:nvSpPr>
          <p:cNvPr id="6" name="Прямоугольник 5"/>
          <p:cNvSpPr/>
          <p:nvPr/>
        </p:nvSpPr>
        <p:spPr>
          <a:xfrm>
            <a:off x="285720" y="3441680"/>
            <a:ext cx="8143932" cy="3416320"/>
          </a:xfrm>
          <a:prstGeom prst="rect">
            <a:avLst/>
          </a:prstGeom>
        </p:spPr>
        <p:txBody>
          <a:bodyPr wrap="square">
            <a:spAutoFit/>
          </a:bodyPr>
          <a:lstStyle/>
          <a:p>
            <a:pPr algn="ctr"/>
            <a:r>
              <a:rPr lang="ru-RU" sz="2400" dirty="0" smtClean="0">
                <a:solidFill>
                  <a:schemeClr val="accent6">
                    <a:lumMod val="20000"/>
                    <a:lumOff val="80000"/>
                  </a:schemeClr>
                </a:solidFill>
              </a:rPr>
              <a:t>Несчастья можно  было предупредить,</a:t>
            </a:r>
          </a:p>
          <a:p>
            <a:pPr algn="ctr"/>
            <a:r>
              <a:rPr lang="ru-RU" sz="2400" dirty="0" smtClean="0">
                <a:solidFill>
                  <a:schemeClr val="accent6">
                    <a:lumMod val="20000"/>
                    <a:lumOff val="80000"/>
                  </a:schemeClr>
                </a:solidFill>
              </a:rPr>
              <a:t> если «похоронить» зеркало по правилам. </a:t>
            </a:r>
          </a:p>
          <a:p>
            <a:pPr algn="ctr"/>
            <a:r>
              <a:rPr lang="ru-RU" sz="2400" dirty="0" smtClean="0">
                <a:solidFill>
                  <a:schemeClr val="accent6">
                    <a:lumMod val="20000"/>
                    <a:lumOff val="80000"/>
                  </a:schemeClr>
                </a:solidFill>
              </a:rPr>
              <a:t>Нужно было собрать все осколки до мельчайшего стеклышка, сложить их на темную плотную ткань и завязать в узел. Затем отправлялись подальше от любопытных глаз в глухой лес и закапывали узел под деревом. Следовало избегать осин, старых и больных деревьев. Важно проводить ритуал в хорошем настроении, чтобы нечистая сила не нашла обратную дорогу к дому. </a:t>
            </a:r>
            <a:endParaRPr lang="ru-RU" sz="2400"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85860"/>
            <a:ext cx="9144000" cy="4524315"/>
          </a:xfrm>
          <a:prstGeom prst="rect">
            <a:avLst/>
          </a:prstGeom>
        </p:spPr>
        <p:txBody>
          <a:bodyPr wrap="square">
            <a:spAutoFit/>
          </a:bodyPr>
          <a:lstStyle/>
          <a:p>
            <a:pPr algn="ctr"/>
            <a:r>
              <a:rPr lang="ru-RU" sz="2400" dirty="0" smtClean="0">
                <a:solidFill>
                  <a:srgbClr val="C00000"/>
                </a:solidFill>
              </a:rPr>
              <a:t>Ч</a:t>
            </a:r>
            <a:r>
              <a:rPr lang="ru-RU" sz="2400" dirty="0" smtClean="0">
                <a:solidFill>
                  <a:schemeClr val="bg2">
                    <a:lumMod val="10000"/>
                  </a:schemeClr>
                </a:solidFill>
              </a:rPr>
              <a:t>то общего между зеркалами и смертью? </a:t>
            </a:r>
          </a:p>
          <a:p>
            <a:pPr algn="ctr"/>
            <a:r>
              <a:rPr lang="ru-RU" sz="2400" dirty="0" smtClean="0">
                <a:solidFill>
                  <a:schemeClr val="bg2">
                    <a:lumMod val="10000"/>
                  </a:schemeClr>
                </a:solidFill>
              </a:rPr>
              <a:t>Наши предки заботились о душах умерших и благополучии живых. Погребение – лишь малая часть большого ритуала. Согласно поверьям душа умершего человека витает в мире живых 40 дней после смерти. Все это время зеркала в доме умершего человека держали закрытыми плотной тканью. Таким способом люди стремились обеспечить покой уходящей души, обезопасить живущих в доме. Плотная ткань оберегала дом он страшных последствий. Также душа покойного, уходя в «зазеркалье», могла прихватить с собой дух живого человека, навлекая на него скорую смерть. </a:t>
            </a:r>
          </a:p>
          <a:p>
            <a:pPr algn="ctr"/>
            <a:endParaRPr lang="ru-RU"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bright="30000" contrast="-40000"/>
          </a:blip>
          <a:srcRect l="13177" t="18554" r="35352" b="13086"/>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0" y="0"/>
            <a:ext cx="9144000" cy="6740307"/>
          </a:xfrm>
          <a:prstGeom prst="rect">
            <a:avLst/>
          </a:prstGeom>
        </p:spPr>
        <p:txBody>
          <a:bodyPr wrap="square">
            <a:spAutoFit/>
          </a:bodyPr>
          <a:lstStyle/>
          <a:p>
            <a:pPr algn="ctr"/>
            <a:endParaRPr lang="ru-RU" sz="2400" dirty="0" smtClean="0">
              <a:solidFill>
                <a:schemeClr val="bg2">
                  <a:lumMod val="10000"/>
                </a:schemeClr>
              </a:solidFill>
            </a:endParaRPr>
          </a:p>
          <a:p>
            <a:pPr algn="ctr"/>
            <a:r>
              <a:rPr lang="ru-RU" sz="2400" dirty="0" smtClean="0">
                <a:solidFill>
                  <a:schemeClr val="bg2">
                    <a:lumMod val="10000"/>
                  </a:schemeClr>
                </a:solidFill>
              </a:rPr>
              <a:t>Даже современные люди приписывают зеркалам некие магические свойства, что уж говорить о неграмотных крестьянах, для которых зеркало становилось дверью в иной мир, в мир, где видишь собственного зеркального двойника, мир, где может быть великое множество миров.</a:t>
            </a:r>
          </a:p>
          <a:p>
            <a:pPr algn="ctr"/>
            <a:r>
              <a:rPr lang="ru-RU" sz="2400" dirty="0" smtClean="0">
                <a:solidFill>
                  <a:schemeClr val="bg2">
                    <a:lumMod val="10000"/>
                  </a:schemeClr>
                </a:solidFill>
              </a:rPr>
              <a:t>С философской точки зрения в суевериях наших предков можно усмотреть житейскую мудрость – </a:t>
            </a:r>
          </a:p>
          <a:p>
            <a:pPr algn="ctr"/>
            <a:endParaRPr lang="ru-RU" sz="3600" b="1" i="1" dirty="0" smtClean="0">
              <a:solidFill>
                <a:srgbClr val="FF0000"/>
              </a:solidFill>
            </a:endParaRPr>
          </a:p>
          <a:p>
            <a:pPr algn="ctr"/>
            <a:endParaRPr lang="ru-RU" sz="3600" b="1" i="1" dirty="0" smtClean="0">
              <a:solidFill>
                <a:srgbClr val="FF0000"/>
              </a:solidFill>
            </a:endParaRPr>
          </a:p>
          <a:p>
            <a:pPr algn="ctr"/>
            <a:endParaRPr lang="ru-RU" sz="3600" b="1" i="1" dirty="0" smtClean="0">
              <a:solidFill>
                <a:srgbClr val="FF0000"/>
              </a:solidFill>
            </a:endParaRPr>
          </a:p>
          <a:p>
            <a:pPr algn="ctr"/>
            <a:r>
              <a:rPr lang="ru-RU" sz="4400" b="1" i="1" dirty="0" smtClean="0">
                <a:solidFill>
                  <a:srgbClr val="FF0000"/>
                </a:solidFill>
              </a:rPr>
              <a:t>поменьше негативных эмоций, больше оптимизма и все будет хорошо!</a:t>
            </a:r>
            <a:endParaRPr lang="ru-RU" sz="4400" b="1" i="1" dirty="0">
              <a:solidFill>
                <a:srgbClr val="FF0000"/>
              </a:solidFill>
            </a:endParaRPr>
          </a:p>
        </p:txBody>
      </p:sp>
      <p:sp>
        <p:nvSpPr>
          <p:cNvPr id="1026" name="AutoShape 2" descr="https://www.b17.ru/foto/uploaded/upl_1636428400_586455_5fmyj.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9600" t="13793" r="25600" b="13793"/>
          <a:stretch>
            <a:fillRect/>
          </a:stretch>
        </p:blipFill>
        <p:spPr bwMode="auto">
          <a:xfrm rot="5400000">
            <a:off x="4000496" y="1643051"/>
            <a:ext cx="6429419" cy="3571901"/>
          </a:xfrm>
          <a:prstGeom prst="rect">
            <a:avLst/>
          </a:prstGeom>
          <a:noFill/>
          <a:ln w="9525">
            <a:noFill/>
            <a:miter lim="800000"/>
            <a:headEnd/>
            <a:tailEnd/>
          </a:ln>
          <a:effectLst/>
        </p:spPr>
      </p:pic>
      <p:sp>
        <p:nvSpPr>
          <p:cNvPr id="1027" name="Rectangle 3"/>
          <p:cNvSpPr>
            <a:spLocks noChangeArrowheads="1"/>
          </p:cNvSpPr>
          <p:nvPr/>
        </p:nvSpPr>
        <p:spPr bwMode="auto">
          <a:xfrm>
            <a:off x="-357222" y="1785926"/>
            <a:ext cx="607223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0" i="1"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Экспонат музея </a:t>
            </a:r>
            <a:r>
              <a:rPr kumimoji="0" lang="ru-RU" sz="5400" b="0" i="1" u="none" strike="noStrike" cap="none" normalizeH="0" baseline="0" dirty="0" smtClean="0">
                <a:ln>
                  <a:noFill/>
                </a:ln>
                <a:solidFill>
                  <a:schemeClr val="bg2">
                    <a:lumMod val="10000"/>
                  </a:schemeClr>
                </a:solidFill>
                <a:effectLst/>
                <a:latin typeface="Calibri"/>
                <a:ea typeface="Calibri" pitchFamily="34" charset="0"/>
                <a:cs typeface="Times New Roman" pitchFamily="18" charset="0"/>
              </a:rPr>
              <a:t>«</a:t>
            </a:r>
            <a:r>
              <a:rPr kumimoji="0" lang="ru-RU" sz="5400" b="0" i="1"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Русская изба</a:t>
            </a:r>
            <a:r>
              <a:rPr kumimoji="0" lang="ru-RU" sz="5400" b="0" i="1" u="none" strike="noStrike" cap="none" normalizeH="0" baseline="0" dirty="0" smtClean="0">
                <a:ln>
                  <a:noFill/>
                </a:ln>
                <a:solidFill>
                  <a:schemeClr val="bg2">
                    <a:lumMod val="10000"/>
                  </a:schemeClr>
                </a:solidFill>
                <a:effectLst/>
                <a:latin typeface="Calibri"/>
                <a:ea typeface="Calibri" pitchFamily="34" charset="0"/>
                <a:cs typeface="Times New Roman" pitchFamily="18" charset="0"/>
              </a:rPr>
              <a:t>»</a:t>
            </a:r>
            <a:r>
              <a:rPr kumimoji="0" lang="ru-RU" sz="5400" b="0" i="1"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 лицея </a:t>
            </a:r>
            <a:r>
              <a:rPr kumimoji="0" lang="ru-RU" sz="5400" b="0" i="1" u="none" strike="noStrike" cap="none" normalizeH="0" baseline="0" dirty="0" smtClean="0">
                <a:ln>
                  <a:noFill/>
                </a:ln>
                <a:solidFill>
                  <a:schemeClr val="bg2">
                    <a:lumMod val="10000"/>
                  </a:schemeClr>
                </a:solidFill>
                <a:effectLst/>
                <a:latin typeface="Calibri"/>
                <a:ea typeface="Calibri" pitchFamily="34" charset="0"/>
                <a:cs typeface="Times New Roman" pitchFamily="18" charset="0"/>
              </a:rPr>
              <a:t>«</a:t>
            </a:r>
            <a:r>
              <a:rPr kumimoji="0" lang="ru-RU" sz="5400" b="0" i="1"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Сигма</a:t>
            </a:r>
            <a:r>
              <a:rPr kumimoji="0" lang="ru-RU" sz="5400" b="0" i="1" u="none" strike="noStrike" cap="none" normalizeH="0" baseline="0" dirty="0" smtClean="0">
                <a:ln>
                  <a:noFill/>
                </a:ln>
                <a:solidFill>
                  <a:schemeClr val="bg2">
                    <a:lumMod val="10000"/>
                  </a:schemeClr>
                </a:solidFill>
                <a:effectLst/>
                <a:latin typeface="Calibri"/>
                <a:ea typeface="Calibri" pitchFamily="34" charset="0"/>
                <a:cs typeface="Times New Roman" pitchFamily="18" charset="0"/>
              </a:rPr>
              <a:t>»</a:t>
            </a:r>
            <a:endParaRPr kumimoji="0" lang="ru-RU" sz="6600" b="0" i="1"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7166"/>
            <a:ext cx="9144000" cy="1938992"/>
          </a:xfrm>
          <a:prstGeom prst="rect">
            <a:avLst/>
          </a:prstGeom>
          <a:noFill/>
        </p:spPr>
        <p:txBody>
          <a:bodyPr wrap="square" rtlCol="0">
            <a:spAutoFit/>
          </a:bodyPr>
          <a:lstStyle/>
          <a:p>
            <a:pPr algn="ctr"/>
            <a:r>
              <a:rPr lang="ru-RU" sz="2400" dirty="0" smtClean="0">
                <a:solidFill>
                  <a:srgbClr val="FF0000"/>
                </a:solidFill>
              </a:rPr>
              <a:t>К</a:t>
            </a:r>
            <a:r>
              <a:rPr lang="ru-RU" sz="2400" dirty="0" smtClean="0"/>
              <a:t>огда-то давно человек в первый раз наклонился над родником напиться и увидел на поверхности воды самого себя. </a:t>
            </a:r>
          </a:p>
          <a:p>
            <a:pPr algn="ctr"/>
            <a:r>
              <a:rPr lang="ru-RU" sz="2400" dirty="0" smtClean="0"/>
              <a:t>Древнейшим зеркалом можно считать поверхность воды. Спокойная гладь этого загадочного вещества способна отобразить даже самые мельчайшие детали и краски окружающего мира.</a:t>
            </a:r>
            <a:endParaRPr lang="ru-RU" sz="2400" dirty="0">
              <a:solidFill>
                <a:schemeClr val="accent3">
                  <a:lumMod val="50000"/>
                </a:schemeClr>
              </a:solidFill>
              <a:latin typeface="Times New Roman" pitchFamily="18" charset="0"/>
              <a:cs typeface="Times New Roman" pitchFamily="18" charset="0"/>
            </a:endParaRPr>
          </a:p>
        </p:txBody>
      </p:sp>
      <p:sp>
        <p:nvSpPr>
          <p:cNvPr id="2050" name="AutoShape 2" descr="https://im1-tub-ru.yandex.net/i?id=45ef26f926dd8275487162b004f15fdc&amp;n=33&amp;h=215&amp;w=16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0722" name="AutoShape 2" descr="https://oir.mobi/uploads/posts/2020-01/1579850445_7-p-otrazhenie-devushki-v-vode-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0724" name="AutoShape 4" descr="https://oir.mobi/uploads/posts/2020-01/1579850445_7-p-otrazhenie-devushki-v-vode-9.jpg"/>
          <p:cNvSpPr>
            <a:spLocks noChangeAspect="1" noChangeArrowheads="1"/>
          </p:cNvSpPr>
          <p:nvPr/>
        </p:nvSpPr>
        <p:spPr bwMode="auto">
          <a:xfrm>
            <a:off x="155575" y="-2765425"/>
            <a:ext cx="10258425" cy="5772150"/>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30725" name="Picture 5"/>
          <p:cNvPicPr>
            <a:picLocks noChangeAspect="1" noChangeArrowheads="1"/>
          </p:cNvPicPr>
          <p:nvPr/>
        </p:nvPicPr>
        <p:blipFill>
          <a:blip r:embed="rId2"/>
          <a:srcRect l="22511" t="27439" r="14348"/>
          <a:stretch>
            <a:fillRect/>
          </a:stretch>
        </p:blipFill>
        <p:spPr bwMode="auto">
          <a:xfrm>
            <a:off x="1357290" y="2643182"/>
            <a:ext cx="6500858" cy="4036165"/>
          </a:xfrm>
          <a:prstGeom prst="rect">
            <a:avLst/>
          </a:prstGeom>
          <a:ln>
            <a:noFill/>
          </a:ln>
          <a:effectLst>
            <a:softEdge rad="112500"/>
          </a:effectLst>
        </p:spPr>
      </p:pic>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142852"/>
            <a:ext cx="8715436" cy="1938992"/>
          </a:xfrm>
          <a:prstGeom prst="rect">
            <a:avLst/>
          </a:prstGeom>
        </p:spPr>
        <p:txBody>
          <a:bodyPr wrap="square">
            <a:spAutoFit/>
          </a:bodyPr>
          <a:lstStyle/>
          <a:p>
            <a:pPr algn="ctr"/>
            <a:r>
              <a:rPr lang="ru-RU" sz="2400" dirty="0" smtClean="0">
                <a:solidFill>
                  <a:srgbClr val="FF0000"/>
                </a:solidFill>
              </a:rPr>
              <a:t>У</a:t>
            </a:r>
            <a:r>
              <a:rPr lang="ru-RU" sz="2400" dirty="0" smtClean="0">
                <a:solidFill>
                  <a:schemeClr val="bg2">
                    <a:lumMod val="10000"/>
                  </a:schemeClr>
                </a:solidFill>
              </a:rPr>
              <a:t>ченые считают, что возраст зеркал насчитывает уже более семи тысяч лет.</a:t>
            </a:r>
          </a:p>
          <a:p>
            <a:pPr algn="ctr"/>
            <a:r>
              <a:rPr lang="ru-RU" sz="2400" dirty="0" smtClean="0">
                <a:solidFill>
                  <a:schemeClr val="bg2">
                    <a:lumMod val="10000"/>
                  </a:schemeClr>
                </a:solidFill>
              </a:rPr>
              <a:t> До появления зеркального стекла использовали хорошо наполированные разные виды металлов</a:t>
            </a:r>
          </a:p>
          <a:p>
            <a:pPr algn="ctr"/>
            <a:r>
              <a:rPr lang="ru-RU" sz="2400" dirty="0" smtClean="0">
                <a:solidFill>
                  <a:schemeClr val="bg2">
                    <a:lumMod val="10000"/>
                  </a:schemeClr>
                </a:solidFill>
              </a:rPr>
              <a:t> (золото и серебро, олово и медь, бронза, и камень).</a:t>
            </a:r>
            <a:endParaRPr lang="ru-RU" sz="2400" dirty="0">
              <a:solidFill>
                <a:schemeClr val="bg2">
                  <a:lumMod val="10000"/>
                </a:schemeClr>
              </a:solidFill>
            </a:endParaRPr>
          </a:p>
        </p:txBody>
      </p:sp>
      <p:pic>
        <p:nvPicPr>
          <p:cNvPr id="16387" name="Picture 3" descr="Зеркала связывали с магией и колдовством. /Фото: mtdata.ru"/>
          <p:cNvPicPr>
            <a:picLocks noChangeAspect="1" noChangeArrowheads="1"/>
          </p:cNvPicPr>
          <p:nvPr/>
        </p:nvPicPr>
        <p:blipFill>
          <a:blip r:embed="rId2"/>
          <a:srcRect/>
          <a:stretch>
            <a:fillRect/>
          </a:stretch>
        </p:blipFill>
        <p:spPr bwMode="auto">
          <a:xfrm>
            <a:off x="1571604" y="2214554"/>
            <a:ext cx="6095996" cy="43107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01122" cy="2554545"/>
          </a:xfrm>
          <a:prstGeom prst="rect">
            <a:avLst/>
          </a:prstGeom>
        </p:spPr>
        <p:txBody>
          <a:bodyPr wrap="square">
            <a:spAutoFit/>
          </a:bodyPr>
          <a:lstStyle/>
          <a:p>
            <a:pPr algn="ctr"/>
            <a:r>
              <a:rPr lang="ru-RU" sz="3200" dirty="0" smtClean="0">
                <a:solidFill>
                  <a:srgbClr val="FF0000"/>
                </a:solidFill>
              </a:rPr>
              <a:t>Г</a:t>
            </a:r>
            <a:r>
              <a:rPr lang="ru-RU" sz="3200" dirty="0" smtClean="0">
                <a:solidFill>
                  <a:schemeClr val="bg2">
                    <a:lumMod val="10000"/>
                  </a:schemeClr>
                </a:solidFill>
              </a:rPr>
              <a:t>одом рождения настоящего зеркала считается 1279 год, когда францисканцем Джоном Пекам был описан уникальный, в то время, способ покрытия обычного стекла тончайшим слоем свинца.</a:t>
            </a:r>
            <a:endParaRPr lang="ru-RU" sz="3200" dirty="0">
              <a:solidFill>
                <a:schemeClr val="bg2">
                  <a:lumMod val="10000"/>
                </a:schemeClr>
              </a:solidFill>
            </a:endParaRPr>
          </a:p>
        </p:txBody>
      </p:sp>
      <p:pic>
        <p:nvPicPr>
          <p:cNvPr id="35842" name="Picture 2" descr="https://tradegm.ru/wp-content/uploads/z3.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1003547">
            <a:off x="827508" y="2656752"/>
            <a:ext cx="7162403" cy="4416816"/>
          </a:xfrm>
          <a:prstGeom prst="rect">
            <a:avLst/>
          </a:prstGeom>
          <a:noFill/>
        </p:spPr>
      </p:pic>
      <p:sp>
        <p:nvSpPr>
          <p:cNvPr id="4" name="Овал 3"/>
          <p:cNvSpPr/>
          <p:nvPr/>
        </p:nvSpPr>
        <p:spPr>
          <a:xfrm rot="242880">
            <a:off x="1758672" y="3570752"/>
            <a:ext cx="3105360" cy="171527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тография: Русские поверья о зеркалах и полезные выводы, которые можно из них сделать №1 - BigPicture.ru"/>
          <p:cNvPicPr>
            <a:picLocks noChangeAspect="1" noChangeArrowheads="1"/>
          </p:cNvPicPr>
          <p:nvPr/>
        </p:nvPicPr>
        <p:blipFill>
          <a:blip r:embed="rId2"/>
          <a:srcRect/>
          <a:stretch>
            <a:fillRect/>
          </a:stretch>
        </p:blipFill>
        <p:spPr bwMode="auto">
          <a:xfrm>
            <a:off x="1142976" y="142852"/>
            <a:ext cx="6929486" cy="4702151"/>
          </a:xfrm>
          <a:prstGeom prst="ellipse">
            <a:avLst/>
          </a:prstGeom>
          <a:noFill/>
          <a:ln w="76200">
            <a:solidFill>
              <a:schemeClr val="bg2"/>
            </a:solidFill>
            <a:prstDash val="solid"/>
            <a:bevel/>
          </a:ln>
          <a:effectLst>
            <a:outerShdw blurRad="50800" dist="2540000" dir="5400000" algn="ctr" rotWithShape="0">
              <a:schemeClr val="bg2">
                <a:alpha val="0"/>
              </a:schemeClr>
            </a:outerShdw>
          </a:effectLst>
        </p:spPr>
      </p:pic>
      <p:sp>
        <p:nvSpPr>
          <p:cNvPr id="1027" name="Rectangle 3"/>
          <p:cNvSpPr>
            <a:spLocks noChangeArrowheads="1"/>
          </p:cNvSpPr>
          <p:nvPr/>
        </p:nvSpPr>
        <p:spPr bwMode="auto">
          <a:xfrm>
            <a:off x="214282" y="4714884"/>
            <a:ext cx="892971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FF0000"/>
                </a:solidFill>
                <a:effectLst/>
                <a:ea typeface="Calibri" pitchFamily="34" charset="0"/>
                <a:cs typeface="Times New Roman" pitchFamily="18" charset="0"/>
              </a:rPr>
              <a:t>З</a:t>
            </a:r>
            <a:r>
              <a:rPr kumimoji="0" lang="ru-RU" sz="2800" b="0" i="0" u="none" strike="noStrike" cap="none" normalizeH="0" baseline="0" dirty="0" smtClean="0">
                <a:ln>
                  <a:noFill/>
                </a:ln>
                <a:solidFill>
                  <a:schemeClr val="bg2">
                    <a:lumMod val="10000"/>
                  </a:schemeClr>
                </a:solidFill>
                <a:effectLst/>
                <a:ea typeface="Calibri" pitchFamily="34" charset="0"/>
                <a:cs typeface="Times New Roman" pitchFamily="18" charset="0"/>
              </a:rPr>
              <a:t>еркала в культуре древних славян издавна считались предметами странными, связанными с гаданиями и колдовством, и подвергались запретам. </a:t>
            </a:r>
            <a:endParaRPr kumimoji="0" lang="ru-RU" sz="18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1815882"/>
          </a:xfrm>
          <a:prstGeom prst="rect">
            <a:avLst/>
          </a:prstGeom>
        </p:spPr>
        <p:txBody>
          <a:bodyPr wrap="square">
            <a:spAutoFit/>
          </a:bodyPr>
          <a:lstStyle/>
          <a:p>
            <a:pPr algn="ctr"/>
            <a:r>
              <a:rPr lang="ru-RU" sz="2800" dirty="0" smtClean="0">
                <a:solidFill>
                  <a:srgbClr val="FF0000"/>
                </a:solidFill>
              </a:rPr>
              <a:t>Н</a:t>
            </a:r>
            <a:r>
              <a:rPr lang="ru-RU" sz="2800" dirty="0" smtClean="0">
                <a:solidFill>
                  <a:schemeClr val="bg2">
                    <a:lumMod val="10000"/>
                  </a:schemeClr>
                </a:solidFill>
              </a:rPr>
              <a:t>а Руси почти до конца XVII века зеркало считалось заморским грехом. Благочестивые люди его избегали. Церковный собор 1666 года запретил духовным лицам держать в своих домах зеркала. </a:t>
            </a:r>
            <a:endParaRPr lang="ru-RU" sz="2800" dirty="0">
              <a:solidFill>
                <a:schemeClr val="bg2">
                  <a:lumMod val="10000"/>
                </a:schemeClr>
              </a:solidFill>
            </a:endParaRPr>
          </a:p>
        </p:txBody>
      </p:sp>
      <p:pic>
        <p:nvPicPr>
          <p:cNvPr id="33794" name="Picture 2" descr="https://kulturologia.ru/files/u22291/222912886.jpg"/>
          <p:cNvPicPr>
            <a:picLocks noChangeAspect="1" noChangeArrowheads="1"/>
          </p:cNvPicPr>
          <p:nvPr/>
        </p:nvPicPr>
        <p:blipFill>
          <a:blip r:embed="rId2"/>
          <a:srcRect/>
          <a:stretch>
            <a:fillRect/>
          </a:stretch>
        </p:blipFill>
        <p:spPr bwMode="auto">
          <a:xfrm>
            <a:off x="928662" y="2285992"/>
            <a:ext cx="6667500" cy="4286250"/>
          </a:xfrm>
          <a:prstGeom prst="rect">
            <a:avLst/>
          </a:prstGeom>
          <a:noFill/>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1285860"/>
            <a:ext cx="4572000" cy="3970318"/>
          </a:xfrm>
          <a:prstGeom prst="rect">
            <a:avLst/>
          </a:prstGeom>
        </p:spPr>
        <p:txBody>
          <a:bodyPr>
            <a:spAutoFit/>
          </a:bodyPr>
          <a:lstStyle/>
          <a:p>
            <a:pPr algn="ctr"/>
            <a:r>
              <a:rPr lang="ru-RU" sz="2800" dirty="0" smtClean="0">
                <a:solidFill>
                  <a:srgbClr val="FF0000"/>
                </a:solidFill>
              </a:rPr>
              <a:t>В </a:t>
            </a:r>
            <a:r>
              <a:rPr lang="ru-RU" sz="2800" dirty="0" smtClean="0">
                <a:solidFill>
                  <a:schemeClr val="bg2">
                    <a:lumMod val="10000"/>
                  </a:schemeClr>
                </a:solidFill>
              </a:rPr>
              <a:t>некоторых регионах Руси в языческие времена зеркала запрещали даже вносить в дом, считая их предметом, которым владеют лишь колдуны и опасаясь, что они могут каким-то неведомом образом навредить через зеркало</a:t>
            </a:r>
            <a:endParaRPr lang="ru-RU" sz="2800" dirty="0">
              <a:solidFill>
                <a:schemeClr val="bg2">
                  <a:lumMod val="10000"/>
                </a:schemeClr>
              </a:solidFill>
            </a:endParaRPr>
          </a:p>
        </p:txBody>
      </p:sp>
      <p:pic>
        <p:nvPicPr>
          <p:cNvPr id="14338" name="Picture 2" descr="https://i.pinimg.com/736x/0f/c5/8f/0fc58fd02909ba0cc22ea5c8211b3f7c.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14810" y="571480"/>
            <a:ext cx="5915026" cy="57721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931</TotalTime>
  <Words>964</Words>
  <Application>Microsoft Office PowerPoint</Application>
  <PresentationFormat>Экран (4:3)</PresentationFormat>
  <Paragraphs>44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Слайд 1</vt:lpstr>
      <vt:lpstr>История зеркала на Руси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209a</dc:creator>
  <cp:lastModifiedBy>209a</cp:lastModifiedBy>
  <cp:revision>87</cp:revision>
  <dcterms:created xsi:type="dcterms:W3CDTF">2022-01-19T03:44:52Z</dcterms:created>
  <dcterms:modified xsi:type="dcterms:W3CDTF">2023-03-03T05:43:10Z</dcterms:modified>
</cp:coreProperties>
</file>